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notesMasterIdLst>
    <p:notesMasterId r:id="rId17"/>
  </p:notesMasterIdLst>
  <p:handoutMasterIdLst>
    <p:handoutMasterId r:id="rId18"/>
  </p:handoutMasterIdLst>
  <p:sldIdLst>
    <p:sldId id="259" r:id="rId2"/>
    <p:sldId id="260" r:id="rId3"/>
    <p:sldId id="267" r:id="rId4"/>
    <p:sldId id="264" r:id="rId5"/>
    <p:sldId id="265" r:id="rId6"/>
    <p:sldId id="269" r:id="rId7"/>
    <p:sldId id="266" r:id="rId8"/>
    <p:sldId id="268" r:id="rId9"/>
    <p:sldId id="270" r:id="rId10"/>
    <p:sldId id="271" r:id="rId11"/>
    <p:sldId id="272" r:id="rId12"/>
    <p:sldId id="273" r:id="rId13"/>
    <p:sldId id="274" r:id="rId14"/>
    <p:sldId id="275" r:id="rId15"/>
    <p:sldId id="276" r:id="rId16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6D45"/>
    <a:srgbClr val="DDA147"/>
    <a:srgbClr val="B54C2D"/>
    <a:srgbClr val="B66952"/>
    <a:srgbClr val="DF98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Средний стиль 3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46F890A9-2807-4EBB-B81D-B2AA78EC7F39}" styleName="Темный стиль 2 —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Темный стиль 2 —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81" d="100"/>
          <a:sy n="81" d="100"/>
        </p:scale>
        <p:origin x="-300" y="-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4" d="100"/>
          <a:sy n="124" d="100"/>
        </p:scale>
        <p:origin x="49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E423655-99F4-414A-A281-B166C626FBED}" type="datetime1">
              <a:rPr lang="ru-RU" smtClean="0"/>
              <a:t>25.09.2021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1E602E8-7778-4840-9C52-CF866E2E76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60039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0D39DCE-FDDD-4C68-8894-D92266AFB0D9}" type="datetime1">
              <a:rPr lang="ru-RU" smtClean="0"/>
              <a:t>25.09.2021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  <a:endParaRPr lang="en-US"/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E86D5CD-F53C-40AA-8F25-6C53AFF44E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39813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rtlCol="0" anchor="b">
            <a:normAutofit/>
          </a:bodyPr>
          <a:lstStyle>
            <a:lvl1pPr algn="ctr">
              <a:defRPr sz="5400"/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 rtlCol="0"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376F51D-0E6E-4A75-A23B-D254C0D52FAE}" type="datetime1">
              <a:rPr lang="ru-RU" smtClean="0"/>
              <a:t>25.09.2021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525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ый 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Slate-V2-HD-panoPhotoInset.png">
            <a:extLst>
              <a:ext uri="{FF2B5EF4-FFF2-40B4-BE49-F238E27FC236}">
                <a16:creationId xmlns:a16="http://schemas.microsoft.com/office/drawing/2014/main" xmlns="" id="{CE39118B-B3AD-4BD4-BA22-DEFF4E76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rtlCol="0" anchor="b">
            <a:normAutofit/>
          </a:bodyPr>
          <a:lstStyle>
            <a:lvl1pPr algn="ctr">
              <a:defRPr sz="2800"/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3795" y="5247728"/>
            <a:ext cx="10353762" cy="543472"/>
          </a:xfrm>
        </p:spPr>
        <p:txBody>
          <a:bodyPr rtlCol="0"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339109F-FA39-4352-92A9-8AA49B62A697}" type="datetime1">
              <a:rPr lang="ru-RU" smtClean="0"/>
              <a:t>25.09.2021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665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rtlCol="0" anchor="ctr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rtlCol="0"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ECB8888-E102-45DF-A94C-4B7EAA750ED8}" type="datetime1">
              <a:rPr lang="ru-RU" smtClean="0"/>
              <a:t>25.09.2021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2055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rtlCol="0" anchor="ctr">
            <a:normAutofit/>
          </a:bodyPr>
          <a:lstStyle>
            <a:lvl1pPr>
              <a:defRPr sz="3600"/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Текст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rtlCol="0"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F762D60-F5ED-487E-879C-FFEAD324A64B}" type="datetime1">
              <a:rPr lang="ru-RU" smtClean="0"/>
              <a:t>25.09.2021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Надпись 10">
            <a:extLst>
              <a:ext uri="{FF2B5EF4-FFF2-40B4-BE49-F238E27FC236}">
                <a16:creationId xmlns:a16="http://schemas.microsoft.com/office/drawing/2014/main" xmlns="" id="{223F0D53-0705-41B7-8554-09D21E7807F9}"/>
              </a:ext>
            </a:extLst>
          </p:cNvPr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rtl="0"/>
            <a:r>
              <a:rPr lang="ru" sz="8000">
                <a:solidFill>
                  <a:schemeClr val="tx1"/>
                </a:solidFill>
                <a:effectLst/>
              </a:rPr>
              <a:t>«</a:t>
            </a:r>
          </a:p>
        </p:txBody>
      </p:sp>
      <p:sp>
        <p:nvSpPr>
          <p:cNvPr id="13" name="Надпись 12">
            <a:extLst>
              <a:ext uri="{FF2B5EF4-FFF2-40B4-BE49-F238E27FC236}">
                <a16:creationId xmlns:a16="http://schemas.microsoft.com/office/drawing/2014/main" xmlns="" id="{C7F647CD-0F1A-4BB3-89E0-A74F1E1B098D}"/>
              </a:ext>
            </a:extLst>
          </p:cNvPr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ru" sz="8000">
                <a:solidFill>
                  <a:schemeClr val="tx1"/>
                </a:solidFill>
                <a:effectLst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4805943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с имен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rtlCol="0"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8CCB53E-3003-46EC-9147-1EB4A113050D}" type="datetime1">
              <a:rPr lang="ru-RU" smtClean="0"/>
              <a:t>25.09.2021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8362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столб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 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Текст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764782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8" name="Текст 3"/>
          <p:cNvSpPr>
            <a:spLocks noGrp="1"/>
          </p:cNvSpPr>
          <p:nvPr>
            <p:ph type="body" sz="half" idx="15"/>
          </p:nvPr>
        </p:nvSpPr>
        <p:spPr>
          <a:xfrm>
            <a:off x="913795" y="2768112"/>
            <a:ext cx="3300984" cy="302308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3"/>
          </p:nvPr>
        </p:nvSpPr>
        <p:spPr>
          <a:xfrm>
            <a:off x="4446711" y="1885949"/>
            <a:ext cx="3300984" cy="764783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10" name="Текст 3"/>
          <p:cNvSpPr>
            <a:spLocks noGrp="1"/>
          </p:cNvSpPr>
          <p:nvPr>
            <p:ph type="body" sz="half" idx="16"/>
          </p:nvPr>
        </p:nvSpPr>
        <p:spPr>
          <a:xfrm>
            <a:off x="4441435" y="2768112"/>
            <a:ext cx="3300984" cy="302308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11" name="Текст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764782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12" name="Текст 3"/>
          <p:cNvSpPr>
            <a:spLocks noGrp="1"/>
          </p:cNvSpPr>
          <p:nvPr>
            <p:ph type="body" sz="half" idx="17"/>
          </p:nvPr>
        </p:nvSpPr>
        <p:spPr>
          <a:xfrm>
            <a:off x="7966572" y="2768110"/>
            <a:ext cx="3300984" cy="3023089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2A90B4B-F7DE-484E-BCF4-80CF0386CBEA}" type="datetime1">
              <a:rPr lang="ru-RU" smtClean="0"/>
              <a:t>25.09.2021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4069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ate-V2-HD-3colPhotoInset.png">
            <a:extLst>
              <a:ext uri="{FF2B5EF4-FFF2-40B4-BE49-F238E27FC236}">
                <a16:creationId xmlns:a16="http://schemas.microsoft.com/office/drawing/2014/main" xmlns="" id="{7E87C569-D426-4615-ADA7-B370EA983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Рисунок 35" descr="Slate-V2-HD-3colPhotoInset.png">
            <a:extLst>
              <a:ext uri="{FF2B5EF4-FFF2-40B4-BE49-F238E27FC236}">
                <a16:creationId xmlns:a16="http://schemas.microsoft.com/office/drawing/2014/main" xmlns="" id="{7B353ED4-7AD0-46C9-88ED-1A16B1433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Рисунок 36" descr="Slate-V2-HD-3colPhotoInset.png">
            <a:extLst>
              <a:ext uri="{FF2B5EF4-FFF2-40B4-BE49-F238E27FC236}">
                <a16:creationId xmlns:a16="http://schemas.microsoft.com/office/drawing/2014/main" xmlns="" id="{F561D985-AD57-459A-B3A6-EBF29603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Заголовок 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Текст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1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20" name="Рисунок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Текст 3"/>
          <p:cNvSpPr>
            <a:spLocks noGrp="1"/>
          </p:cNvSpPr>
          <p:nvPr>
            <p:ph type="body" sz="half" idx="18"/>
          </p:nvPr>
        </p:nvSpPr>
        <p:spPr>
          <a:xfrm>
            <a:off x="913795" y="4572443"/>
            <a:ext cx="3300984" cy="121875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22" name="Текст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1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23" name="Рисунок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Текст 3"/>
          <p:cNvSpPr>
            <a:spLocks noGrp="1"/>
          </p:cNvSpPr>
          <p:nvPr>
            <p:ph type="body" sz="half" idx="19"/>
          </p:nvPr>
        </p:nvSpPr>
        <p:spPr>
          <a:xfrm>
            <a:off x="4441435" y="4572442"/>
            <a:ext cx="3300984" cy="121875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25" name="Текст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1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26" name="Рисунок 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Текст 3"/>
          <p:cNvSpPr>
            <a:spLocks noGrp="1"/>
          </p:cNvSpPr>
          <p:nvPr>
            <p:ph type="body" sz="half" idx="20"/>
          </p:nvPr>
        </p:nvSpPr>
        <p:spPr>
          <a:xfrm>
            <a:off x="7966572" y="4572442"/>
            <a:ext cx="3300984" cy="121875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3C53675-63B5-475C-9581-11F28D58B6F8}" type="datetime1">
              <a:rPr lang="ru-RU" smtClean="0"/>
              <a:t>25.09.2021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302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 anchor="t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4C7FA24-3B06-42D5-9D27-1B01EF6B8A1A}" type="datetime1">
              <a:rPr lang="ru-RU" smtClean="0"/>
              <a:t>25.09.2021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1586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 rtlCol="0"/>
          <a:lstStyle>
            <a:lvl1pPr algn="l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rtlCol="0" anchor="t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684A81F-4A8D-4EFF-B3FE-B7FF49A0FE1D}" type="datetime1">
              <a:rPr lang="ru-RU" smtClean="0"/>
              <a:t>25.09.2021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527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8E4FA72-B21F-47D1-986F-7973CEFBCDC2}" type="datetime1">
              <a:rPr lang="ru-RU" smtClean="0"/>
              <a:t>25.09.2021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865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rtlCol="0" anchor="b"/>
          <a:lstStyle>
            <a:lvl1pPr algn="ctr">
              <a:defRPr sz="4000" b="0" cap="none"/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1" y="3763439"/>
            <a:ext cx="9590550" cy="1333494"/>
          </a:xfrm>
        </p:spPr>
        <p:txBody>
          <a:bodyPr rtlCol="0"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7E23D99-D265-49DC-9C82-B2D75F321266}" type="datetime1">
              <a:rPr lang="ru-RU" smtClean="0"/>
              <a:t>25.09.2021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486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3795" y="2076450"/>
            <a:ext cx="4856841" cy="3622671"/>
          </a:xfrm>
        </p:spPr>
        <p:txBody>
          <a:bodyPr rtlCol="0" anchor="t">
            <a:normAutofit/>
          </a:bodyPr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10716" y="2076451"/>
            <a:ext cx="4856841" cy="3622672"/>
          </a:xfrm>
        </p:spPr>
        <p:txBody>
          <a:bodyPr rtlCol="0" anchor="t">
            <a:normAutofit/>
          </a:bodyPr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7519514-BEB7-4F29-887F-8F464FC6AC4F}" type="datetime1">
              <a:rPr lang="ru-RU" smtClean="0"/>
              <a:t>25.09.2021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175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Slate-V2-HD-compPhotoInset.png">
            <a:extLst>
              <a:ext uri="{FF2B5EF4-FFF2-40B4-BE49-F238E27FC236}">
                <a16:creationId xmlns:a16="http://schemas.microsoft.com/office/drawing/2014/main" xmlns="" id="{37B721FF-D609-4D98-9D19-CF75AA8A5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29200" cy="4099959"/>
          </a:xfrm>
          <a:prstGeom prst="rect">
            <a:avLst/>
          </a:prstGeom>
        </p:spPr>
      </p:pic>
      <p:pic>
        <p:nvPicPr>
          <p:cNvPr id="21" name="Рисунок 20" descr="Slate-V2-HD-compPhotoInset.png">
            <a:extLst>
              <a:ext uri="{FF2B5EF4-FFF2-40B4-BE49-F238E27FC236}">
                <a16:creationId xmlns:a16="http://schemas.microsoft.com/office/drawing/2014/main" xmlns="" id="{073936BD-C868-433F-8E84-D6DD8E64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357" y="1734506"/>
            <a:ext cx="5029200" cy="4099959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46013" y="1855153"/>
            <a:ext cx="4764764" cy="692494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46013" y="2702103"/>
            <a:ext cx="4764764" cy="3043533"/>
          </a:xfrm>
        </p:spPr>
        <p:txBody>
          <a:bodyPr rtlCol="0"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63166" y="1855152"/>
            <a:ext cx="4779582" cy="692495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363167" y="2702103"/>
            <a:ext cx="4779581" cy="3043533"/>
          </a:xfrm>
        </p:spPr>
        <p:txBody>
          <a:bodyPr rtlCol="0"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8A677EE-D5B7-49AE-9C2F-2BBA7A188D04}" type="datetime1">
              <a:rPr lang="ru-RU" smtClean="0"/>
              <a:t>25.09.2021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887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9EE4904-EB69-4509-980A-A41B9F62C514}" type="datetime1">
              <a:rPr lang="ru-RU" smtClean="0"/>
              <a:t>25.09.2021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888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3F90A9C-323C-4429-AE52-049736C99CF5}" type="datetime1">
              <a:rPr lang="ru-RU" smtClean="0"/>
              <a:t>25.09.2021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916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rtlCol="0" anchor="b">
            <a:normAutofit/>
          </a:bodyPr>
          <a:lstStyle>
            <a:lvl1pPr algn="ctr">
              <a:defRPr sz="2800" b="0"/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080001"/>
          </a:xfrm>
        </p:spPr>
        <p:txBody>
          <a:bodyPr rtlCol="0">
            <a:normAutofit/>
          </a:bodyPr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3795" y="2673351"/>
            <a:ext cx="3706889" cy="3016250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7E08748-9155-4E8C-8B18-D34929B7DA3F}" type="datetime1">
              <a:rPr lang="ru-RU" smtClean="0"/>
              <a:t>25.09.2021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479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Slate-V2-HD-vertPhotoInset.png">
            <a:extLst>
              <a:ext uri="{FF2B5EF4-FFF2-40B4-BE49-F238E27FC236}">
                <a16:creationId xmlns:a16="http://schemas.microsoft.com/office/drawing/2014/main" xmlns="" id="{4D06E496-ACBA-4063-B4A1-C5C484EE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13795" y="763701"/>
            <a:ext cx="5707899" cy="1675559"/>
          </a:xfrm>
        </p:spPr>
        <p:txBody>
          <a:bodyPr rtlCol="0" anchor="b">
            <a:noAutofit/>
          </a:bodyPr>
          <a:lstStyle>
            <a:lvl1pPr algn="ctr">
              <a:defRPr sz="3200" b="0"/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73698" y="2679699"/>
            <a:ext cx="4588094" cy="3135695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7438F62-8E28-4B7D-A8DA-6957C9310073}" type="datetime1">
              <a:rPr lang="ru-RU" smtClean="0"/>
              <a:t>25.09.2021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algn="l" rtl="0"/>
            <a:endParaRPr lang="en-US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378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" dirty="0"/>
              <a:t>Стиль образца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795" y="2076450"/>
            <a:ext cx="10353762" cy="3714749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678736" y="60007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C3F338F7-D97C-4122-9BE8-A78CC781FF6F}" type="datetime1">
              <a:rPr lang="ru-RU" smtClean="0"/>
              <a:t>25.09.2021</a:t>
            </a:fld>
            <a:endParaRPr lang="en-US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913795" y="6000749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514011" y="6000749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8027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3" r:id="rId1"/>
    <p:sldLayoutId id="2147483715" r:id="rId2"/>
    <p:sldLayoutId id="2147483716" r:id="rId3"/>
    <p:sldLayoutId id="2147483714" r:id="rId4"/>
    <p:sldLayoutId id="2147483710" r:id="rId5"/>
    <p:sldLayoutId id="2147483694" r:id="rId6"/>
    <p:sldLayoutId id="2147483695" r:id="rId7"/>
    <p:sldLayoutId id="2147483696" r:id="rId8"/>
    <p:sldLayoutId id="2147483697" r:id="rId9"/>
    <p:sldLayoutId id="2147483699" r:id="rId10"/>
    <p:sldLayoutId id="2147483693" r:id="rId11"/>
    <p:sldLayoutId id="2147483700" r:id="rId12"/>
    <p:sldLayoutId id="2147483701" r:id="rId13"/>
    <p:sldLayoutId id="2147483703" r:id="rId14"/>
    <p:sldLayoutId id="2147483704" r:id="rId15"/>
    <p:sldLayoutId id="2147483702" r:id="rId16"/>
    <p:sldLayoutId id="2147483698" r:id="rId17"/>
  </p:sldLayoutIdLst>
  <p:hf sldNum="0" hdr="0" ftr="0"/>
  <p:txStyles>
    <p:titleStyle>
      <a:lvl1pPr algn="ctr" defTabSz="457200" rtl="0" eaLnBrk="1" latinLnBrk="0" hangingPunct="1">
        <a:lnSpc>
          <a:spcPct val="90000"/>
        </a:lnSpc>
        <a:spcBef>
          <a:spcPct val="0"/>
        </a:spcBef>
        <a:buNone/>
        <a:defRPr sz="4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3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21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D1F047C-C727-42A7-85C5-68C5AA1B1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00" y="609600"/>
            <a:ext cx="4757531" cy="2508252"/>
          </a:xfrm>
        </p:spPr>
        <p:txBody>
          <a:bodyPr rtlCol="0" anchor="b">
            <a:normAutofit/>
          </a:bodyPr>
          <a:lstStyle/>
          <a:p>
            <a:pPr rtl="0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Понятие криминологии: предмет, задачи, функции, система, методология и цели</a:t>
            </a:r>
            <a:endParaRPr lang="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1BC5572-FC33-4C1C-8DEE-C2CF75A756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16" r="13428" b="2"/>
          <a:stretch/>
        </p:blipFill>
        <p:spPr>
          <a:xfrm>
            <a:off x="5292955" y="609600"/>
            <a:ext cx="6411924" cy="50800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B93FB3F-A8D4-46D3-A1C6-C79C645637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3422" y="3851689"/>
            <a:ext cx="3706889" cy="3016250"/>
          </a:xfrm>
        </p:spPr>
        <p:txBody>
          <a:bodyPr rtlCol="0" anchor="t">
            <a:normAutofit/>
          </a:bodyPr>
          <a:lstStyle/>
          <a:p>
            <a:pPr algn="l" rtl="0"/>
            <a:r>
              <a:rPr lang="ru" sz="2000" dirty="0" smtClean="0"/>
              <a:t>Подготовили: </a:t>
            </a:r>
          </a:p>
          <a:p>
            <a:pPr algn="l" rtl="0"/>
            <a:r>
              <a:rPr lang="ru" sz="2000" dirty="0" smtClean="0"/>
              <a:t>к.ю.н., доцент Горбатый </a:t>
            </a:r>
            <a:r>
              <a:rPr lang="ru" sz="2000" dirty="0" smtClean="0"/>
              <a:t>Р.Н.,</a:t>
            </a:r>
          </a:p>
          <a:p>
            <a:pPr algn="l" rtl="0"/>
            <a:endParaRPr lang="en-US" sz="2000" dirty="0"/>
          </a:p>
          <a:p>
            <a:pPr rtl="0"/>
            <a:endParaRPr lang="ru" dirty="0"/>
          </a:p>
        </p:txBody>
      </p:sp>
      <p:sp>
        <p:nvSpPr>
          <p:cNvPr id="12" name="Date Placeholder 4">
            <a:extLst>
              <a:ext uri="{FF2B5EF4-FFF2-40B4-BE49-F238E27FC236}">
                <a16:creationId xmlns:a16="http://schemas.microsoft.com/office/drawing/2014/main" xmlns="" id="{A38892D1-8DFE-4F12-8BC3-94129B085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8736" y="6000749"/>
            <a:ext cx="2743200" cy="365125"/>
          </a:xfrm>
        </p:spPr>
        <p:txBody>
          <a:bodyPr/>
          <a:lstStyle/>
          <a:p>
            <a:pPr rtl="0">
              <a:spcAft>
                <a:spcPts val="600"/>
              </a:spcAft>
            </a:pPr>
            <a:r>
              <a:rPr lang="ru-RU" dirty="0">
                <a:solidFill>
                  <a:schemeClr val="bg1"/>
                </a:solidFill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7383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141116F6-6D4E-40C5-8C05-E7C59A6DE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 dirty="0"/>
              <a:t>.</a:t>
            </a:r>
            <a:endParaRPr lang="en-US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8E4A764C-48EE-4F27-828F-9D4D1FBBC565}"/>
              </a:ext>
            </a:extLst>
          </p:cNvPr>
          <p:cNvSpPr/>
          <p:nvPr/>
        </p:nvSpPr>
        <p:spPr>
          <a:xfrm>
            <a:off x="0" y="183736"/>
            <a:ext cx="12192000" cy="525256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криминологии</a:t>
            </a:r>
          </a:p>
        </p:txBody>
      </p:sp>
      <p:sp>
        <p:nvSpPr>
          <p:cNvPr id="4" name="Прямоугольник: скругленные верхние углы 3">
            <a:extLst>
              <a:ext uri="{FF2B5EF4-FFF2-40B4-BE49-F238E27FC236}">
                <a16:creationId xmlns:a16="http://schemas.microsoft.com/office/drawing/2014/main" xmlns="" id="{A4112502-A04A-4F09-B810-6AA932005433}"/>
              </a:ext>
            </a:extLst>
          </p:cNvPr>
          <p:cNvSpPr/>
          <p:nvPr/>
        </p:nvSpPr>
        <p:spPr>
          <a:xfrm>
            <a:off x="636105" y="1007165"/>
            <a:ext cx="4174434" cy="901149"/>
          </a:xfrm>
          <a:prstGeom prst="round2Same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Общая часть</a:t>
            </a:r>
          </a:p>
        </p:txBody>
      </p:sp>
      <p:sp>
        <p:nvSpPr>
          <p:cNvPr id="6" name="Прямоугольник: скругленные верхние углы 5">
            <a:extLst>
              <a:ext uri="{FF2B5EF4-FFF2-40B4-BE49-F238E27FC236}">
                <a16:creationId xmlns:a16="http://schemas.microsoft.com/office/drawing/2014/main" xmlns="" id="{3A2E9F13-A00D-4DCF-A08F-AD9567EF080D}"/>
              </a:ext>
            </a:extLst>
          </p:cNvPr>
          <p:cNvSpPr/>
          <p:nvPr/>
        </p:nvSpPr>
        <p:spPr>
          <a:xfrm>
            <a:off x="6858001" y="1007165"/>
            <a:ext cx="4174434" cy="901147"/>
          </a:xfrm>
          <a:prstGeom prst="round2Same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Особенная часть</a:t>
            </a:r>
          </a:p>
        </p:txBody>
      </p:sp>
      <p:sp>
        <p:nvSpPr>
          <p:cNvPr id="7" name="Прямоугольник: скругленные верхние углы 6">
            <a:extLst>
              <a:ext uri="{FF2B5EF4-FFF2-40B4-BE49-F238E27FC236}">
                <a16:creationId xmlns:a16="http://schemas.microsoft.com/office/drawing/2014/main" xmlns="" id="{C691A9BC-8F50-42BE-99F7-05A47E3A6136}"/>
              </a:ext>
            </a:extLst>
          </p:cNvPr>
          <p:cNvSpPr/>
          <p:nvPr/>
        </p:nvSpPr>
        <p:spPr>
          <a:xfrm flipV="1">
            <a:off x="636104" y="1908312"/>
            <a:ext cx="4174434" cy="4240696"/>
          </a:xfrm>
          <a:prstGeom prst="round2SameRect">
            <a:avLst>
              <a:gd name="adj1" fmla="val 6508"/>
              <a:gd name="adj2" fmla="val 0"/>
            </a:avLst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: скругленные верхние углы 8">
            <a:extLst>
              <a:ext uri="{FF2B5EF4-FFF2-40B4-BE49-F238E27FC236}">
                <a16:creationId xmlns:a16="http://schemas.microsoft.com/office/drawing/2014/main" xmlns="" id="{EFBA8971-5D0F-4305-8A2E-B0EDD754A036}"/>
              </a:ext>
            </a:extLst>
          </p:cNvPr>
          <p:cNvSpPr/>
          <p:nvPr/>
        </p:nvSpPr>
        <p:spPr>
          <a:xfrm flipV="1">
            <a:off x="6858001" y="1908312"/>
            <a:ext cx="4174434" cy="4240696"/>
          </a:xfrm>
          <a:prstGeom prst="round2SameRect">
            <a:avLst>
              <a:gd name="adj1" fmla="val 5873"/>
              <a:gd name="adj2" fmla="val 0"/>
            </a:avLst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3961B61-74FF-4E9C-89D9-6D048BF75713}"/>
              </a:ext>
            </a:extLst>
          </p:cNvPr>
          <p:cNvSpPr txBox="1"/>
          <p:nvPr/>
        </p:nvSpPr>
        <p:spPr>
          <a:xfrm>
            <a:off x="759668" y="2251278"/>
            <a:ext cx="392730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теоретические основы криминологии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преступность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личность преступника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детерминанты преступности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механизм конкретного преступления и т.д.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8CCEDC6D-674C-4E36-9A5C-8D31D8B535C5}"/>
              </a:ext>
            </a:extLst>
          </p:cNvPr>
          <p:cNvSpPr txBox="1"/>
          <p:nvPr/>
        </p:nvSpPr>
        <p:spPr>
          <a:xfrm>
            <a:off x="6983897" y="2251278"/>
            <a:ext cx="394914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изучение криминологической характеристики отдельных видов преступлений и своеобразия деятельности по их предупреждению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34682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25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человек, здание, мужчина, молодой&#10;&#10;Автоматически созданное описание">
            <a:extLst>
              <a:ext uri="{FF2B5EF4-FFF2-40B4-BE49-F238E27FC236}">
                <a16:creationId xmlns:a16="http://schemas.microsoft.com/office/drawing/2014/main" xmlns="" id="{23BDFB49-3CFC-45DB-9703-5D0EB435E6E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35" y="3205820"/>
            <a:ext cx="11310729" cy="3425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BE5F595C-DCDC-427C-A993-D889F2C9C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 dirty="0"/>
              <a:t>.</a:t>
            </a:r>
            <a:endParaRPr lang="en-US" dirty="0"/>
          </a:p>
        </p:txBody>
      </p:sp>
      <p:sp>
        <p:nvSpPr>
          <p:cNvPr id="3" name="Блок-схема: процесс 2">
            <a:extLst>
              <a:ext uri="{FF2B5EF4-FFF2-40B4-BE49-F238E27FC236}">
                <a16:creationId xmlns:a16="http://schemas.microsoft.com/office/drawing/2014/main" xmlns="" id="{7501290B-A4A6-4C41-AAF2-9ADA9C482EF8}"/>
              </a:ext>
            </a:extLst>
          </p:cNvPr>
          <p:cNvSpPr/>
          <p:nvPr/>
        </p:nvSpPr>
        <p:spPr>
          <a:xfrm>
            <a:off x="0" y="221025"/>
            <a:ext cx="12192000" cy="542201"/>
          </a:xfrm>
          <a:prstGeom prst="flowChartProcess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 науки криминологии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FF9C665-D1AB-462E-B301-E6F9F164FFBF}"/>
              </a:ext>
            </a:extLst>
          </p:cNvPr>
          <p:cNvSpPr txBox="1"/>
          <p:nvPr/>
        </p:nvSpPr>
        <p:spPr>
          <a:xfrm>
            <a:off x="266699" y="1504408"/>
            <a:ext cx="116586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 науки криминологии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это система конкретных способов, приемов , средств сбора, обработки, анализа и оценки информации о преступности, ее причинах и условиях, личности преступника, методов криминологического прогнозирования , реализации рекомендаций предупреждения и возможностей оценки этой деятельности </a:t>
            </a:r>
          </a:p>
        </p:txBody>
      </p:sp>
    </p:spTree>
    <p:extLst>
      <p:ext uri="{BB962C8B-B14F-4D97-AF65-F5344CB8AC3E}">
        <p14:creationId xmlns:p14="http://schemas.microsoft.com/office/powerpoint/2010/main" val="135646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1964F3B9-FC7D-4E9C-8AE6-4DE2FEF2A708}"/>
              </a:ext>
            </a:extLst>
          </p:cNvPr>
          <p:cNvSpPr/>
          <p:nvPr/>
        </p:nvSpPr>
        <p:spPr>
          <a:xfrm>
            <a:off x="0" y="118593"/>
            <a:ext cx="12192000" cy="49740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криминологии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145BF8F1-EC62-48EE-A1AE-F14B0AC5611A}"/>
              </a:ext>
            </a:extLst>
          </p:cNvPr>
          <p:cNvSpPr/>
          <p:nvPr/>
        </p:nvSpPr>
        <p:spPr>
          <a:xfrm>
            <a:off x="351184" y="893762"/>
            <a:ext cx="4406348" cy="2831305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философские законы: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единства и борьбы противоположностей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перехода  количества в качество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отрицания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отрицания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65413F57-5AB3-45F2-9861-776C7965711A}"/>
              </a:ext>
            </a:extLst>
          </p:cNvPr>
          <p:cNvSpPr/>
          <p:nvPr/>
        </p:nvSpPr>
        <p:spPr>
          <a:xfrm>
            <a:off x="6722163" y="844902"/>
            <a:ext cx="4850296" cy="2706533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философские категории: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причины и следствия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общего, особенного и единичного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необходимого и случайного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возможности и действительности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содержания и формы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сущности и явления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5526AC68-7257-4F8E-B930-2E4931B160DF}"/>
              </a:ext>
            </a:extLst>
          </p:cNvPr>
          <p:cNvSpPr/>
          <p:nvPr/>
        </p:nvSpPr>
        <p:spPr>
          <a:xfrm>
            <a:off x="351185" y="3937131"/>
            <a:ext cx="4406347" cy="2622695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Общенаучные методы: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формально-логические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абстрагирование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анализ и синтез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моделирование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обобщение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исторический метод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системный анализ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1F1E706B-E14F-488C-8EB4-C02F9FC97988}"/>
              </a:ext>
            </a:extLst>
          </p:cNvPr>
          <p:cNvSpPr/>
          <p:nvPr/>
        </p:nvSpPr>
        <p:spPr>
          <a:xfrm>
            <a:off x="6722163" y="3725067"/>
            <a:ext cx="5194851" cy="2927524"/>
          </a:xfrm>
          <a:prstGeom prst="roundRect">
            <a:avLst>
              <a:gd name="adj" fmla="val 13600"/>
            </a:avLst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err="1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Частнонаучные</a:t>
            </a:r>
            <a:r>
              <a:rPr lang="ru-RU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методы: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опрос: анкетирование и интервьюирование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анализ документов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тестирование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эксперимент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статистические методы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правовые методы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математические методы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криминалистическая экспертиза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AFCC518F-8FC9-41B2-9175-4E241325D043}"/>
              </a:ext>
            </a:extLst>
          </p:cNvPr>
          <p:cNvCxnSpPr>
            <a:cxnSpLocks/>
          </p:cNvCxnSpPr>
          <p:nvPr/>
        </p:nvCxnSpPr>
        <p:spPr>
          <a:xfrm>
            <a:off x="5741503" y="615997"/>
            <a:ext cx="0" cy="444633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xmlns="" id="{3E6D83FC-D968-4FC2-9352-77381D3CBC0B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4757532" y="2309415"/>
            <a:ext cx="196463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xmlns="" id="{21F0B39D-EAC7-4E24-B342-7176824F43AF}"/>
              </a:ext>
            </a:extLst>
          </p:cNvPr>
          <p:cNvCxnSpPr/>
          <p:nvPr/>
        </p:nvCxnSpPr>
        <p:spPr>
          <a:xfrm>
            <a:off x="4757532" y="5062330"/>
            <a:ext cx="196463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076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75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75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9CFBA24C-0D61-444C-BEB4-D02E240782C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145" y="1230382"/>
            <a:ext cx="9525000" cy="5362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12E05F1B-2486-40AD-B25B-6E4C504D3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 dirty="0"/>
              <a:t>.</a:t>
            </a:r>
            <a:endParaRPr lang="en-US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BCBDDA2-99E8-4958-B43F-D9B23DC36217}"/>
              </a:ext>
            </a:extLst>
          </p:cNvPr>
          <p:cNvSpPr/>
          <p:nvPr/>
        </p:nvSpPr>
        <p:spPr>
          <a:xfrm>
            <a:off x="0" y="225701"/>
            <a:ext cx="12192000" cy="51683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Цели криминологии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EAA03629-5617-40E1-B1F0-B896201F44D4}"/>
              </a:ext>
            </a:extLst>
          </p:cNvPr>
          <p:cNvSpPr/>
          <p:nvPr/>
        </p:nvSpPr>
        <p:spPr>
          <a:xfrm>
            <a:off x="7373936" y="1596973"/>
            <a:ext cx="3717236" cy="3399095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Практическая цель</a:t>
            </a:r>
          </a:p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выражается в выработке научных рекомендаций и конструктивных предложений по повышению эффективности борьбы с преступностью.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53921B98-2D9E-4D6B-B270-A81A2C685638}"/>
              </a:ext>
            </a:extLst>
          </p:cNvPr>
          <p:cNvSpPr/>
          <p:nvPr/>
        </p:nvSpPr>
        <p:spPr>
          <a:xfrm>
            <a:off x="510208" y="1596973"/>
            <a:ext cx="3717236" cy="3399095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Теоретическая цель</a:t>
            </a:r>
          </a:p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Заключается в познании закономерностей преступности и выработке на этой основе научных теорий, концепций, формулировании гипотез, определении задач развития данной науки</a:t>
            </a:r>
          </a:p>
        </p:txBody>
      </p:sp>
      <p:sp>
        <p:nvSpPr>
          <p:cNvPr id="15" name="Стрелка: вниз 14">
            <a:extLst>
              <a:ext uri="{FF2B5EF4-FFF2-40B4-BE49-F238E27FC236}">
                <a16:creationId xmlns:a16="http://schemas.microsoft.com/office/drawing/2014/main" xmlns="" id="{BC9C8A24-C290-4916-AA46-B59C9AF01E6D}"/>
              </a:ext>
            </a:extLst>
          </p:cNvPr>
          <p:cNvSpPr/>
          <p:nvPr/>
        </p:nvSpPr>
        <p:spPr>
          <a:xfrm>
            <a:off x="5261113" y="5539409"/>
            <a:ext cx="1205948" cy="1053548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72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6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26" presetClass="entr" presetSubtype="0" fill="hold" grpId="0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25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Изображение выглядит как держит, фотоаппарат, мужчина, ноутбук&#10;&#10;Автоматически созданное описание">
            <a:extLst>
              <a:ext uri="{FF2B5EF4-FFF2-40B4-BE49-F238E27FC236}">
                <a16:creationId xmlns:a16="http://schemas.microsoft.com/office/drawing/2014/main" xmlns="" id="{EFA80C47-391B-4DF7-ACA2-ACA891E40C6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59" y="960782"/>
            <a:ext cx="11543481" cy="4936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FE445443-FCBD-4215-A746-4C0789870E8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8736" y="6040505"/>
            <a:ext cx="2743200" cy="365125"/>
          </a:xfrm>
        </p:spPr>
        <p:txBody>
          <a:bodyPr/>
          <a:lstStyle/>
          <a:p>
            <a:pPr rtl="0"/>
            <a:r>
              <a:rPr lang="ru-RU" dirty="0"/>
              <a:t>.</a:t>
            </a:r>
            <a:endParaRPr lang="en-US" dirty="0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0ECE9BD1-4654-46F3-96FB-0E8C21E4D798}"/>
              </a:ext>
            </a:extLst>
          </p:cNvPr>
          <p:cNvSpPr/>
          <p:nvPr/>
        </p:nvSpPr>
        <p:spPr>
          <a:xfrm>
            <a:off x="609600" y="1270480"/>
            <a:ext cx="4187687" cy="2791277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Перспективные цели</a:t>
            </a:r>
          </a:p>
          <a:p>
            <a:pPr algn="ctr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криминологии сводятся к созданию разносторонней и гибкой системы предупреждения преступности, позволяющей своевременно и эффективно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нейтрализовывать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преодолевать криминогенные факторы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EA0C9453-FC12-47BF-BC70-0048159575DB}"/>
              </a:ext>
            </a:extLst>
          </p:cNvPr>
          <p:cNvSpPr/>
          <p:nvPr/>
        </p:nvSpPr>
        <p:spPr>
          <a:xfrm>
            <a:off x="6827733" y="1166191"/>
            <a:ext cx="4187687" cy="2895566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Ретроспективные цели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заключаются в анализе преступных явлений прошлого с позиции накопленного опыта</a:t>
            </a:r>
          </a:p>
        </p:txBody>
      </p:sp>
    </p:spTree>
    <p:extLst>
      <p:ext uri="{BB962C8B-B14F-4D97-AF65-F5344CB8AC3E}">
        <p14:creationId xmlns:p14="http://schemas.microsoft.com/office/powerpoint/2010/main" val="37996323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250"/>
                            </p:stCondLst>
                            <p:childTnLst>
                              <p:par>
                                <p:cTn id="16" presetID="26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6E723E10-345A-46B9-8AAD-9676B50DD1C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13" y="492126"/>
            <a:ext cx="11118574" cy="5687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E0B2808F-8CE4-4644-9408-30752068E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 dirty="0"/>
              <a:t>.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63299C6-105D-4FE6-BCA2-B642A340CE5E}"/>
              </a:ext>
            </a:extLst>
          </p:cNvPr>
          <p:cNvSpPr txBox="1"/>
          <p:nvPr/>
        </p:nvSpPr>
        <p:spPr>
          <a:xfrm>
            <a:off x="2954336" y="2631779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87066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34" presetClass="emph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29167E-6 3.33333E-6 L 2.29167E-6 -0.07223 " pathEditMode="relative" rAng="0" ptsTypes="AA">
                                      <p:cBhvr>
                                        <p:cTn id="8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зеркало, микроскоп, план, отражение&#10;&#10;Автоматически созданное описание">
            <a:extLst>
              <a:ext uri="{FF2B5EF4-FFF2-40B4-BE49-F238E27FC236}">
                <a16:creationId xmlns:a16="http://schemas.microsoft.com/office/drawing/2014/main" xmlns="" id="{F717AA23-5F27-4458-AE5E-651AEECCAA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49" r="-2" b="10209"/>
          <a:stretch/>
        </p:blipFill>
        <p:spPr>
          <a:xfrm>
            <a:off x="422412" y="3168581"/>
            <a:ext cx="11323982" cy="3596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7D99E4C-823F-4A28-B263-D3ED72914858}"/>
              </a:ext>
            </a:extLst>
          </p:cNvPr>
          <p:cNvSpPr txBox="1"/>
          <p:nvPr/>
        </p:nvSpPr>
        <p:spPr>
          <a:xfrm>
            <a:off x="205409" y="651152"/>
            <a:ext cx="11781181" cy="328143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algn="just" defTabSz="457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ru-RU" sz="2400" dirty="0">
              <a:ln>
                <a:solidFill>
                  <a:schemeClr val="bg1">
                    <a:lumMod val="75000"/>
                    <a:lumOff val="25000"/>
                    <a:alpha val="10000"/>
                  </a:schemeClr>
                </a:solidFill>
              </a:ln>
              <a:gradFill flip="none" rotWithShape="1">
                <a:gsLst>
                  <a:gs pos="0">
                    <a:schemeClr val="tx1">
                      <a:shade val="30000"/>
                      <a:satMod val="115000"/>
                    </a:schemeClr>
                  </a:gs>
                  <a:gs pos="50000">
                    <a:schemeClr val="tx1">
                      <a:shade val="67500"/>
                      <a:satMod val="115000"/>
                    </a:schemeClr>
                  </a:gs>
                  <a:gs pos="100000">
                    <a:schemeClr val="tx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DA36A422-64A2-4B26-979D-F605791DD3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8736" y="6000749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ru-RU" dirty="0">
                <a:solidFill>
                  <a:schemeClr val="bg1"/>
                </a:solidFill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BC02CC6A-4A94-478F-995A-7C06B7111A7A}"/>
              </a:ext>
            </a:extLst>
          </p:cNvPr>
          <p:cNvSpPr/>
          <p:nvPr/>
        </p:nvSpPr>
        <p:spPr>
          <a:xfrm>
            <a:off x="0" y="145774"/>
            <a:ext cx="12192000" cy="346352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криминологии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5221D8A-56D2-4FD5-B8B8-DFB35679C917}"/>
              </a:ext>
            </a:extLst>
          </p:cNvPr>
          <p:cNvSpPr txBox="1"/>
          <p:nvPr/>
        </p:nvSpPr>
        <p:spPr>
          <a:xfrm>
            <a:off x="410816" y="1095878"/>
            <a:ext cx="1134717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Криминология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— это социолого-правовая наука, изучающая преступность, личность преступника, причины и условия преступности, методы и средства ее предупреждения. Как общественная наука криминология вырабатывает и систематизирует объективные знания об изучаемой области социальной жизни, описывает, объясняет и прогнозирует явления и процессы в ней на основе устанавливаемых закономерностей возникновения, существования, изменения этих явлений и процессов.</a:t>
            </a:r>
          </a:p>
        </p:txBody>
      </p:sp>
    </p:spTree>
    <p:extLst>
      <p:ext uri="{BB962C8B-B14F-4D97-AF65-F5344CB8AC3E}">
        <p14:creationId xmlns:p14="http://schemas.microsoft.com/office/powerpoint/2010/main" val="316304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8F0E72CE-2B73-41BD-8BB7-5B778EBE7D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983" y="3521765"/>
            <a:ext cx="4708034" cy="3075339"/>
          </a:xfrm>
          <a:prstGeom prst="rect">
            <a:avLst/>
          </a:prstGeom>
        </p:spPr>
      </p:pic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1A682E95-39AF-45C5-8817-2817C3841E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07632" y="6183801"/>
            <a:ext cx="2743200" cy="365125"/>
          </a:xfrm>
        </p:spPr>
        <p:txBody>
          <a:bodyPr/>
          <a:lstStyle/>
          <a:p>
            <a:pPr rtl="0"/>
            <a:r>
              <a:rPr lang="ru-RU" dirty="0">
                <a:solidFill>
                  <a:schemeClr val="bg1"/>
                </a:solidFill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Блок-схема: процесс 3">
            <a:extLst>
              <a:ext uri="{FF2B5EF4-FFF2-40B4-BE49-F238E27FC236}">
                <a16:creationId xmlns:a16="http://schemas.microsoft.com/office/drawing/2014/main" xmlns="" id="{D1514AF2-FE0E-434E-AE7C-FED0CA613DFC}"/>
              </a:ext>
            </a:extLst>
          </p:cNvPr>
          <p:cNvSpPr/>
          <p:nvPr/>
        </p:nvSpPr>
        <p:spPr>
          <a:xfrm>
            <a:off x="483551" y="1070700"/>
            <a:ext cx="3485623" cy="1563756"/>
          </a:xfrm>
          <a:prstGeom prst="flowChartProcess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криминологии – совокупность изучаемых криминологией явлений, процессов и закономерностей, который включает 4 элемента: </a:t>
            </a:r>
          </a:p>
        </p:txBody>
      </p:sp>
      <p:sp>
        <p:nvSpPr>
          <p:cNvPr id="8" name="Блок-схема: процесс 7">
            <a:extLst>
              <a:ext uri="{FF2B5EF4-FFF2-40B4-BE49-F238E27FC236}">
                <a16:creationId xmlns:a16="http://schemas.microsoft.com/office/drawing/2014/main" xmlns="" id="{287E593F-EE2D-459E-B4ED-06C168453AA7}"/>
              </a:ext>
            </a:extLst>
          </p:cNvPr>
          <p:cNvSpPr/>
          <p:nvPr/>
        </p:nvSpPr>
        <p:spPr>
          <a:xfrm>
            <a:off x="483552" y="2634456"/>
            <a:ext cx="3485622" cy="3231045"/>
          </a:xfrm>
          <a:prstGeom prst="flowChartProcess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преступность; 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личность преступника;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и условия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преступности;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преступности; </a:t>
            </a:r>
          </a:p>
          <a:p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Блок-схема: процесс 11">
            <a:extLst>
              <a:ext uri="{FF2B5EF4-FFF2-40B4-BE49-F238E27FC236}">
                <a16:creationId xmlns:a16="http://schemas.microsoft.com/office/drawing/2014/main" xmlns="" id="{BAAA641D-9BDC-40BB-80C3-4CC9BFE45EB4}"/>
              </a:ext>
            </a:extLst>
          </p:cNvPr>
          <p:cNvSpPr/>
          <p:nvPr/>
        </p:nvSpPr>
        <p:spPr>
          <a:xfrm>
            <a:off x="8222826" y="2627140"/>
            <a:ext cx="3485622" cy="3231046"/>
          </a:xfrm>
          <a:prstGeom prst="flowChartProcess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одновременно в контексте с условиями внешней для человека среды и характеристик самого человека; 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как одномоментный акт, а как процесс, развертывающийся в пространстве и времени.</a:t>
            </a:r>
          </a:p>
          <a:p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Блок-схема: процесс 13">
            <a:extLst>
              <a:ext uri="{FF2B5EF4-FFF2-40B4-BE49-F238E27FC236}">
                <a16:creationId xmlns:a16="http://schemas.microsoft.com/office/drawing/2014/main" xmlns="" id="{9A056748-735B-4E32-B1D8-6071729B22AA}"/>
              </a:ext>
            </a:extLst>
          </p:cNvPr>
          <p:cNvSpPr/>
          <p:nvPr/>
        </p:nvSpPr>
        <p:spPr>
          <a:xfrm>
            <a:off x="4296942" y="1070701"/>
            <a:ext cx="3598116" cy="1563755"/>
          </a:xfrm>
          <a:prstGeom prst="flowChartProcess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криминологии – общественные отношения, которые связаны с преступностью и решением задач ее преодоления</a:t>
            </a:r>
          </a:p>
        </p:txBody>
      </p:sp>
      <p:sp>
        <p:nvSpPr>
          <p:cNvPr id="16" name="Блок-схема: процесс 15">
            <a:extLst>
              <a:ext uri="{FF2B5EF4-FFF2-40B4-BE49-F238E27FC236}">
                <a16:creationId xmlns:a16="http://schemas.microsoft.com/office/drawing/2014/main" xmlns="" id="{087016B3-123E-4769-9F9E-6675AE07DA00}"/>
              </a:ext>
            </a:extLst>
          </p:cNvPr>
          <p:cNvSpPr/>
          <p:nvPr/>
        </p:nvSpPr>
        <p:spPr>
          <a:xfrm>
            <a:off x="8222826" y="1063384"/>
            <a:ext cx="3485623" cy="1563756"/>
          </a:xfrm>
          <a:prstGeom prst="flowChartProcess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преступление – объект криминологического изучения, который анализируется:</a:t>
            </a:r>
          </a:p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4" name="Заголовок 1">
            <a:extLst>
              <a:ext uri="{FF2B5EF4-FFF2-40B4-BE49-F238E27FC236}">
                <a16:creationId xmlns:a16="http://schemas.microsoft.com/office/drawing/2014/main" xmlns="" id="{9ADDF8C7-FC13-4813-9036-921A10E83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1862"/>
            <a:ext cx="12192000" cy="399838"/>
          </a:xfr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sz="2400" dirty="0"/>
              <a:t/>
            </a:r>
            <a:br>
              <a:rPr lang="en-US" sz="2400" dirty="0"/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Учебной дисциплиной изучаются: 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37545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7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2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4" grpId="0" animBg="1"/>
      <p:bldP spid="16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CFE8DA6-582B-42D3-AA39-39DB833DD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4079"/>
            <a:ext cx="12192000" cy="385278"/>
          </a:xfr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Понятие предмета криминологии</a:t>
            </a:r>
          </a:p>
        </p:txBody>
      </p:sp>
      <p:pic>
        <p:nvPicPr>
          <p:cNvPr id="6" name="Рисунок 5" descr="Изображение выглядит как человек, мужчина, стол, сидит&#10;&#10;Автоматически созданное описание">
            <a:extLst>
              <a:ext uri="{FF2B5EF4-FFF2-40B4-BE49-F238E27FC236}">
                <a16:creationId xmlns:a16="http://schemas.microsoft.com/office/drawing/2014/main" xmlns="" id="{4732570E-5D14-45EC-945F-DB24441BA5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5" r="13543" b="1"/>
          <a:stretch/>
        </p:blipFill>
        <p:spPr>
          <a:xfrm>
            <a:off x="192842" y="3178629"/>
            <a:ext cx="11806315" cy="3454629"/>
          </a:xfrm>
          <a:prstGeom prst="rect">
            <a:avLst/>
          </a:prstGeom>
          <a:noFill/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FC90BAE-DE98-4C5E-B208-D9DF9DBE58F2}"/>
              </a:ext>
            </a:extLst>
          </p:cNvPr>
          <p:cNvSpPr txBox="1"/>
          <p:nvPr/>
        </p:nvSpPr>
        <p:spPr>
          <a:xfrm>
            <a:off x="237884" y="1168510"/>
            <a:ext cx="11716230" cy="3622672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algn="just" defTabSz="45720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</a:pPr>
            <a:endParaRPr lang="ru-RU" sz="2000" dirty="0">
              <a:ln>
                <a:solidFill>
                  <a:schemeClr val="bg1">
                    <a:lumMod val="75000"/>
                    <a:lumOff val="25000"/>
                    <a:alpha val="10000"/>
                  </a:schemeClr>
                </a:solidFill>
              </a:ln>
              <a:solidFill>
                <a:schemeClr val="tx2"/>
              </a:solidFill>
              <a:effectLst>
                <a:outerShdw blurRad="9525" dist="25400" dir="14640000" algn="tl" rotWithShape="0">
                  <a:schemeClr val="bg1">
                    <a:alpha val="3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B05D38D0-56B5-44AD-940E-822C45A881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8736" y="6000749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C37C067-B733-4AC3-AACB-D2422EF85FF1}"/>
              </a:ext>
            </a:extLst>
          </p:cNvPr>
          <p:cNvSpPr txBox="1"/>
          <p:nvPr/>
        </p:nvSpPr>
        <p:spPr>
          <a:xfrm>
            <a:off x="456872" y="1033385"/>
            <a:ext cx="1127825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криминологии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круг вопросов, который изучается учеными-криминологами, основываясь на различных показателях, на фактах и на историческом опыте.</a:t>
            </a:r>
          </a:p>
          <a:p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криминологии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исследование закономерностей, законов, принципов и свойств развития общественных отношений, составляющих объект криминологии.</a:t>
            </a:r>
          </a:p>
        </p:txBody>
      </p:sp>
    </p:spTree>
    <p:extLst>
      <p:ext uri="{BB962C8B-B14F-4D97-AF65-F5344CB8AC3E}">
        <p14:creationId xmlns:p14="http://schemas.microsoft.com/office/powerpoint/2010/main" val="170547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50"/>
                            </p:stCondLst>
                            <p:childTnLst>
                              <p:par>
                                <p:cTn id="15" presetID="42" presetClass="entr" presetSubtype="0" fill="hold" nodeType="after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7A99C282-0DC0-4489-B148-DF0771481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 dirty="0"/>
              <a:t>.</a:t>
            </a:r>
            <a:endParaRPr lang="en-US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16A813C9-D990-487F-BEE6-E1BB760C6E2E}"/>
              </a:ext>
            </a:extLst>
          </p:cNvPr>
          <p:cNvSpPr/>
          <p:nvPr/>
        </p:nvSpPr>
        <p:spPr>
          <a:xfrm>
            <a:off x="0" y="172585"/>
            <a:ext cx="12192000" cy="463826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криминологии состоит из четырех основных элементов: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8E9ECFF6-62C4-4170-8F97-5A7AC18BEB76}"/>
              </a:ext>
            </a:extLst>
          </p:cNvPr>
          <p:cNvSpPr/>
          <p:nvPr/>
        </p:nvSpPr>
        <p:spPr>
          <a:xfrm>
            <a:off x="384314" y="894263"/>
            <a:ext cx="11489634" cy="127483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Преступность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социальное и уголовно-правовое явление в обществе, представляющее собой совокупность всех преступлений, совершенных в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данном государстве за определенный период времени. Преступность измеряется следующими качественно-количественными показателями: уровень, структура и динамика;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97FEE7C-67CD-4B18-A60D-EEBA5AEDA18C}"/>
              </a:ext>
            </a:extLst>
          </p:cNvPr>
          <p:cNvSpPr/>
          <p:nvPr/>
        </p:nvSpPr>
        <p:spPr>
          <a:xfrm>
            <a:off x="410818" y="2424450"/>
            <a:ext cx="11489635" cy="875342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Личность преступника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его место и роль в антиобщественных проявлениях. Данные о личностных свойствах субъектов преступлений содержат информацию о причинах преступлений;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3895681C-6FC0-46DA-9158-D90A2A417B28}"/>
              </a:ext>
            </a:extLst>
          </p:cNvPr>
          <p:cNvSpPr/>
          <p:nvPr/>
        </p:nvSpPr>
        <p:spPr>
          <a:xfrm>
            <a:off x="410817" y="3555142"/>
            <a:ext cx="11489635" cy="107131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и условия преступности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система негативных экономических, демографических, психологических, политических, организационно-управленческих явлений и процессов, которые порождают и обусловливают преступность;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EC7651D-8C84-43ED-B742-8E520F20CA3B}"/>
              </a:ext>
            </a:extLst>
          </p:cNvPr>
          <p:cNvSpPr/>
          <p:nvPr/>
        </p:nvSpPr>
        <p:spPr>
          <a:xfrm rot="10800000" flipV="1">
            <a:off x="410818" y="4884311"/>
            <a:ext cx="11489634" cy="1801103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редупреждение (профилактика) преступности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система государственных мер, направленных на устранение, нейтрализацию или ослабление причин и условий преступности, удержание от преступлений и коррекцию поведения правонарушителей. Руководствуясь этим утверждением, криминология подбирает определенные методы (средства, способы, пути) исследования и изучения данного явления.</a:t>
            </a:r>
          </a:p>
        </p:txBody>
      </p:sp>
    </p:spTree>
    <p:extLst>
      <p:ext uri="{BB962C8B-B14F-4D97-AF65-F5344CB8AC3E}">
        <p14:creationId xmlns:p14="http://schemas.microsoft.com/office/powerpoint/2010/main" val="2641490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25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250"/>
                            </p:stCondLst>
                            <p:childTnLst>
                              <p:par>
                                <p:cTn id="3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FCC6621A-3321-4065-89E4-C71D78FA8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 dirty="0"/>
              <a:t>.</a:t>
            </a:r>
            <a:endParaRPr lang="en-US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7BB96A4-950C-46FB-8214-46908B0D5EA1}"/>
              </a:ext>
            </a:extLst>
          </p:cNvPr>
          <p:cNvSpPr/>
          <p:nvPr/>
        </p:nvSpPr>
        <p:spPr>
          <a:xfrm>
            <a:off x="0" y="187326"/>
            <a:ext cx="12192000" cy="448778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Соотношение предмета и объекта криминологии</a:t>
            </a:r>
          </a:p>
        </p:txBody>
      </p:sp>
      <p:sp>
        <p:nvSpPr>
          <p:cNvPr id="6" name="Прямоугольник: скругленные противолежащие углы 5">
            <a:extLst>
              <a:ext uri="{FF2B5EF4-FFF2-40B4-BE49-F238E27FC236}">
                <a16:creationId xmlns:a16="http://schemas.microsoft.com/office/drawing/2014/main" xmlns="" id="{3EB57A6D-5C57-4143-9652-7DBDBDEBB01C}"/>
              </a:ext>
            </a:extLst>
          </p:cNvPr>
          <p:cNvSpPr/>
          <p:nvPr/>
        </p:nvSpPr>
        <p:spPr>
          <a:xfrm>
            <a:off x="1199639" y="1027628"/>
            <a:ext cx="4465984" cy="2876979"/>
          </a:xfrm>
          <a:prstGeom prst="round2Diag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Объектом криминологии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экономические, политические, идеологические, культурные и иные социальные отношения в той мере, в какой они связаны с преступностью и детерминируют ее отдельные стороны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Прямоугольник: скругленные противолежащие углы 6">
            <a:extLst>
              <a:ext uri="{FF2B5EF4-FFF2-40B4-BE49-F238E27FC236}">
                <a16:creationId xmlns:a16="http://schemas.microsoft.com/office/drawing/2014/main" xmlns="" id="{E34A2380-9838-4CA3-8062-180AC1CCEDDA}"/>
              </a:ext>
            </a:extLst>
          </p:cNvPr>
          <p:cNvSpPr/>
          <p:nvPr/>
        </p:nvSpPr>
        <p:spPr>
          <a:xfrm>
            <a:off x="6817344" y="3567069"/>
            <a:ext cx="4465984" cy="2876979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криминологии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гораздо уже. Это то, что познается криминологией в целом, во всех проявлениях и сторонах.</a:t>
            </a:r>
          </a:p>
        </p:txBody>
      </p:sp>
      <p:pic>
        <p:nvPicPr>
          <p:cNvPr id="11" name="Рисунок 10" descr="Изображение выглядит как сидит, гитара, стол, держит&#10;&#10;Автоматически созданное описание">
            <a:extLst>
              <a:ext uri="{FF2B5EF4-FFF2-40B4-BE49-F238E27FC236}">
                <a16:creationId xmlns:a16="http://schemas.microsoft.com/office/drawing/2014/main" xmlns="" id="{363C01BC-85B9-448B-96F3-49EADAA2A0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8287">
            <a:off x="6863888" y="343690"/>
            <a:ext cx="4626673" cy="308444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0484C19A-4BCD-419A-AC25-327DA29E0A6B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265" y="3539178"/>
            <a:ext cx="5606337" cy="3705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83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60D08B31-9AFC-4449-BFAA-AC33C018A8E9}"/>
              </a:ext>
            </a:extLst>
          </p:cNvPr>
          <p:cNvSpPr/>
          <p:nvPr/>
        </p:nvSpPr>
        <p:spPr>
          <a:xfrm>
            <a:off x="0" y="196892"/>
            <a:ext cx="12192000" cy="383857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криминологии:</a:t>
            </a:r>
          </a:p>
        </p:txBody>
      </p:sp>
      <p:sp>
        <p:nvSpPr>
          <p:cNvPr id="9" name="Блок-схема: процесс 8">
            <a:extLst>
              <a:ext uri="{FF2B5EF4-FFF2-40B4-BE49-F238E27FC236}">
                <a16:creationId xmlns:a16="http://schemas.microsoft.com/office/drawing/2014/main" xmlns="" id="{10444307-30A1-4238-A8DB-6B332D154A19}"/>
              </a:ext>
            </a:extLst>
          </p:cNvPr>
          <p:cNvSpPr/>
          <p:nvPr/>
        </p:nvSpPr>
        <p:spPr>
          <a:xfrm>
            <a:off x="326108" y="1022838"/>
            <a:ext cx="11653857" cy="1614345"/>
          </a:xfrm>
          <a:prstGeom prst="flowChartProcess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AngsanaUPC" panose="02020603050405020304" pitchFamily="18" charset="-34"/>
              </a:rPr>
              <a:t>Аналитическая задача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AngsanaUPC" panose="02020603050405020304" pitchFamily="18" charset="-34"/>
              </a:rPr>
              <a:t>: исследование преступности, личности преступника, жертв преступления, причин и условий преступности, системы и эффективности предупреждения преступности, их состояние в целом и по категориям преступлений (организованной, экономической, насильственной) либо по особенностям контингента преступников (преступления несовершеннолетних, рецидивные преступления). </a:t>
            </a:r>
          </a:p>
        </p:txBody>
      </p:sp>
      <p:sp>
        <p:nvSpPr>
          <p:cNvPr id="15" name="Блок-схема: процесс 14">
            <a:extLst>
              <a:ext uri="{FF2B5EF4-FFF2-40B4-BE49-F238E27FC236}">
                <a16:creationId xmlns:a16="http://schemas.microsoft.com/office/drawing/2014/main" xmlns="" id="{EB4C59A0-77C8-43C9-8682-5F2DEEFFD041}"/>
              </a:ext>
            </a:extLst>
          </p:cNvPr>
          <p:cNvSpPr/>
          <p:nvPr/>
        </p:nvSpPr>
        <p:spPr>
          <a:xfrm>
            <a:off x="326108" y="3902763"/>
            <a:ext cx="11653856" cy="1614345"/>
          </a:xfrm>
          <a:prstGeom prst="flowChartProcess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 err="1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Практизация</a:t>
            </a:r>
            <a:r>
              <a:rPr lang="ru-RU" sz="2000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криминологии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внедрение ее рекомендаций в законотворческую и правоприменительную практику;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экспертирование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проектов нормативных актов на предмет их криминологической обоснованности и последствий в изменении преступности; </a:t>
            </a:r>
          </a:p>
        </p:txBody>
      </p:sp>
      <p:sp>
        <p:nvSpPr>
          <p:cNvPr id="17" name="Стрелка: вниз 16">
            <a:extLst>
              <a:ext uri="{FF2B5EF4-FFF2-40B4-BE49-F238E27FC236}">
                <a16:creationId xmlns:a16="http://schemas.microsoft.com/office/drawing/2014/main" xmlns="" id="{7B0F2F32-AEB3-4AD7-BFEB-04158DEB0B65}"/>
              </a:ext>
            </a:extLst>
          </p:cNvPr>
          <p:cNvSpPr/>
          <p:nvPr/>
        </p:nvSpPr>
        <p:spPr>
          <a:xfrm>
            <a:off x="5698435" y="2912167"/>
            <a:ext cx="795130" cy="798377"/>
          </a:xfrm>
          <a:prstGeom prst="downArrow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Стрелка: вниз 18">
            <a:extLst>
              <a:ext uri="{FF2B5EF4-FFF2-40B4-BE49-F238E27FC236}">
                <a16:creationId xmlns:a16="http://schemas.microsoft.com/office/drawing/2014/main" xmlns="" id="{FD64C41C-79BE-4CCE-859F-625A0844DE3F}"/>
              </a:ext>
            </a:extLst>
          </p:cNvPr>
          <p:cNvSpPr/>
          <p:nvPr/>
        </p:nvSpPr>
        <p:spPr>
          <a:xfrm>
            <a:off x="5698435" y="5784122"/>
            <a:ext cx="795130" cy="798377"/>
          </a:xfrm>
          <a:prstGeom prst="downArrow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338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2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5" grpId="0" animBg="1"/>
      <p:bldP spid="17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40EE94DA-0854-4B33-BED0-C0AE2DA04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 dirty="0"/>
              <a:t>.</a:t>
            </a:r>
            <a:endParaRPr lang="en-US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FD9F9261-4DC1-4A45-832F-0963B434276B}"/>
              </a:ext>
            </a:extLst>
          </p:cNvPr>
          <p:cNvSpPr/>
          <p:nvPr/>
        </p:nvSpPr>
        <p:spPr>
          <a:xfrm>
            <a:off x="307044" y="492126"/>
            <a:ext cx="11577911" cy="139148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 err="1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Практизация</a:t>
            </a:r>
            <a:r>
              <a:rPr lang="ru-RU" sz="20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криминологии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внедрение ее рекомендаций в законотворческую и правоприменительную практику;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экспертирование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проектов нормативных актов на предмет их криминологической обоснованности и последствий в изменении преступности;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FC865A1D-F1AC-401A-8540-C537A98B2CEE}"/>
              </a:ext>
            </a:extLst>
          </p:cNvPr>
          <p:cNvSpPr/>
          <p:nvPr/>
        </p:nvSpPr>
        <p:spPr>
          <a:xfrm>
            <a:off x="307044" y="3902246"/>
            <a:ext cx="11577911" cy="233952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и использование международного опыта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выработке и осуществлению на практике системы эффективных мер предупреждения преступности. Первоочередными задачами предупреждения отдельных видов преступлений является разработка эффективных мер профилактики: 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интенсификация предупреждения насильственной и вооруженной преступности; 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организованной преступности; 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подконтрольность экономической преступности; - снижение темпов роста преступности несовершеннолетних.</a:t>
            </a:r>
          </a:p>
        </p:txBody>
      </p:sp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xmlns="" id="{FA736C57-02FA-4FDF-830A-FCA61325726E}"/>
              </a:ext>
            </a:extLst>
          </p:cNvPr>
          <p:cNvSpPr/>
          <p:nvPr/>
        </p:nvSpPr>
        <p:spPr>
          <a:xfrm>
            <a:off x="5698434" y="2556564"/>
            <a:ext cx="795130" cy="798377"/>
          </a:xfrm>
          <a:prstGeom prst="downArrow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986176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49B42F9D-052A-4B97-8044-67777853E9C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68322">
            <a:off x="2371977" y="1151832"/>
            <a:ext cx="7135149" cy="5449854"/>
          </a:xfrm>
          <a:prstGeom prst="rect">
            <a:avLst/>
          </a:prstGeom>
        </p:spPr>
      </p:pic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BB7CCB6-C2B0-4A7D-9714-B9663B9C8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 dirty="0"/>
              <a:t>.</a:t>
            </a:r>
            <a:endParaRPr lang="en-US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544C348B-B8D5-4911-A406-16FF9B77FFFE}"/>
              </a:ext>
            </a:extLst>
          </p:cNvPr>
          <p:cNvSpPr/>
          <p:nvPr/>
        </p:nvSpPr>
        <p:spPr>
          <a:xfrm>
            <a:off x="1" y="141841"/>
            <a:ext cx="12192000" cy="464127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криминологии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D45DE858-6B14-4A94-B445-F39279C752E3}"/>
              </a:ext>
            </a:extLst>
          </p:cNvPr>
          <p:cNvSpPr/>
          <p:nvPr/>
        </p:nvSpPr>
        <p:spPr>
          <a:xfrm>
            <a:off x="570743" y="1475752"/>
            <a:ext cx="5272563" cy="1096747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собирательная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(сбор имеющихся материалов,</a:t>
            </a:r>
          </a:p>
          <a:p>
            <a:pPr algn="ctr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)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EC73D962-C105-46FA-971E-736CA88D8D45}"/>
              </a:ext>
            </a:extLst>
          </p:cNvPr>
          <p:cNvSpPr/>
          <p:nvPr/>
        </p:nvSpPr>
        <p:spPr>
          <a:xfrm>
            <a:off x="570742" y="2921557"/>
            <a:ext cx="5207205" cy="1096747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аналитическая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(анализ, интерпретация данных)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3A3DD5F3-B71B-4025-A429-2040A5C3F665}"/>
              </a:ext>
            </a:extLst>
          </p:cNvPr>
          <p:cNvSpPr/>
          <p:nvPr/>
        </p:nvSpPr>
        <p:spPr>
          <a:xfrm>
            <a:off x="570742" y="4488796"/>
            <a:ext cx="5272564" cy="1096747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описательная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(диагностическая)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94AFB6C9-7A81-450D-B798-9E1B96473627}"/>
              </a:ext>
            </a:extLst>
          </p:cNvPr>
          <p:cNvSpPr/>
          <p:nvPr/>
        </p:nvSpPr>
        <p:spPr>
          <a:xfrm>
            <a:off x="6414054" y="1393890"/>
            <a:ext cx="5272563" cy="1096747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предсказательная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(прогностическая)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xmlns="" id="{C78DA810-58E2-4F65-9954-7AC331094157}"/>
              </a:ext>
            </a:extLst>
          </p:cNvPr>
          <p:cNvSpPr/>
          <p:nvPr/>
        </p:nvSpPr>
        <p:spPr>
          <a:xfrm>
            <a:off x="6414054" y="2880626"/>
            <a:ext cx="5207204" cy="1096746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методологическая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(выработка методов познания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криминологии)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xmlns="" id="{4428CCA2-100D-40B0-9A71-C97EA5604493}"/>
              </a:ext>
            </a:extLst>
          </p:cNvPr>
          <p:cNvSpPr/>
          <p:nvPr/>
        </p:nvSpPr>
        <p:spPr>
          <a:xfrm>
            <a:off x="6408102" y="4253948"/>
            <a:ext cx="5272564" cy="1331595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практически-преобразовательная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(позволяет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внедрить и реализовать результаты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криминологических исследований)</a:t>
            </a:r>
          </a:p>
        </p:txBody>
      </p:sp>
    </p:spTree>
    <p:extLst>
      <p:ext uri="{BB962C8B-B14F-4D97-AF65-F5344CB8AC3E}">
        <p14:creationId xmlns:p14="http://schemas.microsoft.com/office/powerpoint/2010/main" val="23209210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  <p:bldP spid="14" grpId="0" animBg="1"/>
      <p:bldP spid="1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ланецVTI">
  <a:themeElements>
    <a:clrScheme name="Coffee">
      <a:dk1>
        <a:sysClr val="windowText" lastClr="000000"/>
      </a:dk1>
      <a:lt1>
        <a:sysClr val="window" lastClr="FFFFFF"/>
      </a:lt1>
      <a:dk2>
        <a:srgbClr val="4E3B30"/>
      </a:dk2>
      <a:lt2>
        <a:srgbClr val="F4EEDC"/>
      </a:lt2>
      <a:accent1>
        <a:srgbClr val="CC830E"/>
      </a:accent1>
      <a:accent2>
        <a:srgbClr val="B54C2D"/>
      </a:accent2>
      <a:accent3>
        <a:srgbClr val="99570C"/>
      </a:accent3>
      <a:accent4>
        <a:srgbClr val="C17529"/>
      </a:accent4>
      <a:accent5>
        <a:srgbClr val="A19574"/>
      </a:accent5>
      <a:accent6>
        <a:srgbClr val="A49518"/>
      </a:accent6>
      <a:hlink>
        <a:srgbClr val="AD1F1F"/>
      </a:hlink>
      <a:folHlink>
        <a:srgbClr val="FFC42F"/>
      </a:folHlink>
    </a:clrScheme>
    <a:fontScheme name="Custom 4">
      <a:majorFont>
        <a:latin typeface="Goudy Old Style"/>
        <a:ea typeface=""/>
        <a:cs typeface=""/>
      </a:majorFont>
      <a:minorFont>
        <a:latin typeface="Goudy Old Style"/>
        <a:ea typeface=""/>
        <a:cs typeface="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41799001_TF12214701" id="{56759B6B-9885-49D2-982D-9646159608C0}" vid="{37F740C0-197C-4D7E-9343-79430DBFAB7E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909</Words>
  <Application>Microsoft Office PowerPoint</Application>
  <PresentationFormat>Произвольный</PresentationFormat>
  <Paragraphs>110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СланецVTI</vt:lpstr>
      <vt:lpstr>Понятие криминологии: предмет, задачи, функции, система, методология и цели</vt:lpstr>
      <vt:lpstr>Презентация PowerPoint</vt:lpstr>
      <vt:lpstr> Учебной дисциплиной изучаются:  </vt:lpstr>
      <vt:lpstr>Понятие предмета криминологии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Понятие криминологии как науки, ее история, предмет, задачи, функции </dc:title>
  <dc:creator>Tatyana Goncharova</dc:creator>
  <cp:lastModifiedBy>Admin</cp:lastModifiedBy>
  <cp:revision>36</cp:revision>
  <dcterms:created xsi:type="dcterms:W3CDTF">2020-10-23T21:19:51Z</dcterms:created>
  <dcterms:modified xsi:type="dcterms:W3CDTF">2021-09-25T20:18:13Z</dcterms:modified>
</cp:coreProperties>
</file>